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342" r:id="rId2"/>
    <p:sldId id="257" r:id="rId3"/>
    <p:sldId id="262" r:id="rId4"/>
    <p:sldId id="259" r:id="rId5"/>
    <p:sldId id="261" r:id="rId6"/>
    <p:sldId id="260" r:id="rId7"/>
    <p:sldId id="349" r:id="rId8"/>
    <p:sldId id="268" r:id="rId9"/>
    <p:sldId id="269" r:id="rId10"/>
    <p:sldId id="314" r:id="rId11"/>
    <p:sldId id="308" r:id="rId12"/>
    <p:sldId id="315" r:id="rId13"/>
    <p:sldId id="318" r:id="rId14"/>
    <p:sldId id="319" r:id="rId15"/>
    <p:sldId id="287" r:id="rId16"/>
    <p:sldId id="264" r:id="rId17"/>
    <p:sldId id="344" r:id="rId18"/>
    <p:sldId id="280" r:id="rId19"/>
    <p:sldId id="316" r:id="rId20"/>
    <p:sldId id="282" r:id="rId21"/>
    <p:sldId id="284" r:id="rId22"/>
    <p:sldId id="317" r:id="rId23"/>
    <p:sldId id="285" r:id="rId24"/>
    <p:sldId id="286" r:id="rId25"/>
    <p:sldId id="290" r:id="rId26"/>
    <p:sldId id="322" r:id="rId27"/>
    <p:sldId id="323" r:id="rId28"/>
    <p:sldId id="356" r:id="rId29"/>
    <p:sldId id="353" r:id="rId30"/>
    <p:sldId id="354" r:id="rId31"/>
    <p:sldId id="329" r:id="rId32"/>
    <p:sldId id="352" r:id="rId33"/>
    <p:sldId id="274" r:id="rId34"/>
    <p:sldId id="275" r:id="rId35"/>
    <p:sldId id="311" r:id="rId36"/>
    <p:sldId id="336" r:id="rId37"/>
    <p:sldId id="276" r:id="rId38"/>
    <p:sldId id="291" r:id="rId39"/>
    <p:sldId id="331" r:id="rId40"/>
    <p:sldId id="330" r:id="rId41"/>
    <p:sldId id="334" r:id="rId42"/>
    <p:sldId id="345" r:id="rId43"/>
    <p:sldId id="312" r:id="rId44"/>
    <p:sldId id="292" r:id="rId45"/>
    <p:sldId id="335" r:id="rId46"/>
    <p:sldId id="348" r:id="rId47"/>
    <p:sldId id="339" r:id="rId48"/>
    <p:sldId id="338" r:id="rId49"/>
    <p:sldId id="351" r:id="rId50"/>
    <p:sldId id="340" r:id="rId51"/>
    <p:sldId id="313" r:id="rId52"/>
    <p:sldId id="355" r:id="rId53"/>
    <p:sldId id="304" r:id="rId54"/>
    <p:sldId id="341" r:id="rId55"/>
    <p:sldId id="343" r:id="rId56"/>
  </p:sldIdLst>
  <p:sldSz cx="12192000" cy="6858000"/>
  <p:notesSz cx="6858000" cy="9144000"/>
  <p:embeddedFontLst>
    <p:embeddedFont>
      <p:font typeface="Algerian" pitchFamily="82" charset="77"/>
      <p:regular r:id="rId58"/>
    </p:embeddedFont>
    <p:embeddedFont>
      <p:font typeface="Avenir Next Regular" panose="020B0503020202020204" pitchFamily="34" charset="0"/>
      <p:regular r:id="rId59"/>
      <p:bold r:id="rId60"/>
      <p:italic r:id="rId61"/>
      <p:boldItalic r:id="rId62"/>
    </p:embeddedFont>
    <p:embeddedFont>
      <p:font typeface="Chiller" pitchFamily="82" charset="77"/>
      <p:regular r:id="rId63"/>
    </p:embeddedFont>
    <p:embeddedFont>
      <p:font typeface="Consolas" panose="020B0609020204030204" pitchFamily="49" charset="0"/>
      <p:regular r:id="rId64"/>
      <p:bold r:id="rId65"/>
      <p:italic r:id="rId66"/>
      <p:boldItalic r:id="rId67"/>
    </p:embeddedFont>
    <p:embeddedFont>
      <p:font typeface="Georgia" panose="02040502050405020303" pitchFamily="18" charset="0"/>
      <p:regular r:id="rId68"/>
      <p:bold r:id="rId69"/>
      <p:italic r:id="rId70"/>
      <p:boldItalic r:id="rId71"/>
    </p:embeddedFont>
    <p:embeddedFont>
      <p:font typeface="Helvetica" pitchFamily="2" charset="0"/>
      <p:regular r:id="rId72"/>
      <p:bold r:id="rId73"/>
      <p:italic r:id="rId74"/>
      <p:boldItalic r:id="rId75"/>
    </p:embeddedFont>
    <p:embeddedFont>
      <p:font typeface="Verdana" panose="020B0604030504040204" pitchFamily="34" charset="0"/>
      <p:regular r:id="rId76"/>
      <p:bold r:id="rId77"/>
      <p:italic r:id="rId78"/>
      <p:boldItalic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734" autoAdjust="0"/>
    <p:restoredTop sz="80272" autoAdjust="0"/>
  </p:normalViewPr>
  <p:slideViewPr>
    <p:cSldViewPr snapToGrid="0">
      <p:cViewPr varScale="1">
        <p:scale>
          <a:sx n="101" d="100"/>
          <a:sy n="101" d="100"/>
        </p:scale>
        <p:origin x="960" y="200"/>
      </p:cViewPr>
      <p:guideLst/>
    </p:cSldViewPr>
  </p:slideViewPr>
  <p:notesTextViewPr>
    <p:cViewPr>
      <p:scale>
        <a:sx n="100" d="100"/>
        <a:sy n="100" d="100"/>
      </p:scale>
      <p:origin x="0" y="0"/>
    </p:cViewPr>
  </p:notesTextViewPr>
  <p:sorterViewPr>
    <p:cViewPr>
      <p:scale>
        <a:sx n="80" d="100"/>
        <a:sy n="80" d="100"/>
      </p:scale>
      <p:origin x="0" y="-6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3/13/24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 also known as “asymmetric” cryptography. It’s called “asymmetric” because there is no single encryption key that is shared between all parties. Instead, each party has its own private and public keys.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being able to decrypt messages addressed to them, the holder of a private key also is able to *sign* messages.</a:t>
            </a:r>
          </a:p>
          <a:p>
            <a:r>
              <a:rPr lang="en-US" dirty="0"/>
              <a:t>The special property here is that anybody who has a copy of the matching PUBLIC key can validate that the message came from the holder of the private key.</a:t>
            </a:r>
          </a:p>
          <a:p>
            <a:endParaRPr lang="en-US" dirty="0"/>
          </a:p>
          <a:p>
            <a:r>
              <a:rPr lang="en-US" dirty="0"/>
              <a:t>&lt;click&gt;</a:t>
            </a:r>
          </a:p>
          <a:p>
            <a:r>
              <a:rPr lang="en-US" dirty="0"/>
              <a:t>So, after the message has been signed using the private key, any holder of the public key can validate that the message was signed by the holder of the corresponding private key.</a:t>
            </a:r>
          </a:p>
          <a:p>
            <a:r>
              <a:rPr lang="en-US" dirty="0"/>
              <a:t>&lt;click&gt;</a:t>
            </a:r>
          </a:p>
          <a:p>
            <a:endParaRPr lang="en-US" dirty="0"/>
          </a:p>
          <a:p>
            <a:r>
              <a:rPr lang="en-US" dirty="0"/>
              <a:t>Distributing and managing these keys is a complex process…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42120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r>
              <a:rPr lang="en-US" dirty="0"/>
              <a:t>Note: because your computer comes with a copy of the CA's public key, you can always check to see whether the SSL certificate you see hasn't been tampered with. </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45</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47</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3/13/24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3/13/24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3/13/24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3/13/24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43312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3/13/24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3/13/24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3/13/24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3/13/24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3/13/24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3/13/24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3/13/24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3/13/24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3/13/24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2" r:id="rId16"/>
    <p:sldLayoutId id="2147483673"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8.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lang="en-US" dirty="0"/>
              <a:t>Jon Bell, </a:t>
            </a: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dirty="0">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SSL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2" cy="1510454"/>
            <a:chOff x="0" y="0"/>
            <a:chExt cx="1483708" cy="1609619"/>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3" cy="1510453"/>
            <a:chOff x="0" y="0"/>
            <a:chExt cx="1483708" cy="1609619"/>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certificate</a:t>
              </a:r>
            </a:p>
          </p:txBody>
        </p:sp>
      </p:grpSp>
    </p:spTree>
    <p:extLst>
      <p:ext uri="{BB962C8B-B14F-4D97-AF65-F5344CB8AC3E}">
        <p14:creationId xmlns:p14="http://schemas.microsoft.com/office/powerpoint/2010/main" val="373864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lstStyle/>
          <a:p>
            <a:r>
              <a:rPr lang="en-US" dirty="0"/>
              <a:t>Encrypt messages with a public key to ensure confidentiality</a:t>
            </a:r>
            <a:endParaRPr dirty="0"/>
          </a:p>
        </p:txBody>
      </p:sp>
      <p:sp>
        <p:nvSpPr>
          <p:cNvPr id="3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317" name="Public Key"/>
          <p:cNvSpPr/>
          <p:nvPr/>
        </p:nvSpPr>
        <p:spPr>
          <a:xfrm>
            <a:off x="3473009" y="2562501"/>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Public Key</a:t>
            </a:r>
          </a:p>
        </p:txBody>
      </p:sp>
      <p:sp>
        <p:nvSpPr>
          <p:cNvPr id="318" name="Private Key"/>
          <p:cNvSpPr/>
          <p:nvPr/>
        </p:nvSpPr>
        <p:spPr>
          <a:xfrm>
            <a:off x="7375282" y="2562501"/>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a:t>Private Key</a:t>
            </a:r>
          </a:p>
        </p:txBody>
      </p:sp>
      <p:sp>
        <p:nvSpPr>
          <p:cNvPr id="319" name="Plain text Message"/>
          <p:cNvSpPr/>
          <p:nvPr/>
        </p:nvSpPr>
        <p:spPr>
          <a:xfrm>
            <a:off x="1749579" y="3622815"/>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3622815"/>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188009" y="3622815"/>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19"/>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19"/>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19"/>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0"/>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0"/>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0"/>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advAuto="0"/>
      <p:bldP spid="320" grpId="0" animBg="1" advAuto="0"/>
      <p:bldP spid="320" grpId="1" animBg="1" advAuto="0"/>
      <p:bldP spid="32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ublic/Private Key Encryption"/>
          <p:cNvSpPr txBox="1">
            <a:spLocks noGrp="1"/>
          </p:cNvSpPr>
          <p:nvPr>
            <p:ph type="title"/>
          </p:nvPr>
        </p:nvSpPr>
        <p:spPr>
          <a:prstGeom prst="rect">
            <a:avLst/>
          </a:prstGeom>
        </p:spPr>
        <p:txBody>
          <a:bodyPr/>
          <a:lstStyle/>
          <a:p>
            <a:r>
              <a:rPr lang="en-US" dirty="0"/>
              <a:t>Encrypt messages with a private key to ensure integrity</a:t>
            </a:r>
            <a:endParaRPr dirty="0"/>
          </a:p>
        </p:txBody>
      </p:sp>
      <p:sp>
        <p:nvSpPr>
          <p:cNvPr id="3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
        <p:nvSpPr>
          <p:cNvPr id="326" name="Public Key"/>
          <p:cNvSpPr/>
          <p:nvPr/>
        </p:nvSpPr>
        <p:spPr>
          <a:xfrm>
            <a:off x="7232407" y="2717607"/>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Public Key</a:t>
            </a:r>
          </a:p>
        </p:txBody>
      </p:sp>
      <p:sp>
        <p:nvSpPr>
          <p:cNvPr id="327" name="Private Key"/>
          <p:cNvSpPr/>
          <p:nvPr/>
        </p:nvSpPr>
        <p:spPr>
          <a:xfrm>
            <a:off x="3473009" y="2717607"/>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a:t>Private Key</a:t>
            </a:r>
          </a:p>
        </p:txBody>
      </p:sp>
      <p:sp>
        <p:nvSpPr>
          <p:cNvPr id="328" name="Plain text Message"/>
          <p:cNvSpPr/>
          <p:nvPr/>
        </p:nvSpPr>
        <p:spPr>
          <a:xfrm>
            <a:off x="1749579" y="3751132"/>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9" name="Signed Message"/>
          <p:cNvSpPr/>
          <p:nvPr/>
        </p:nvSpPr>
        <p:spPr>
          <a:xfrm>
            <a:off x="5468794" y="3751132"/>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Signed Message</a:t>
            </a:r>
          </a:p>
        </p:txBody>
      </p:sp>
      <p:sp>
        <p:nvSpPr>
          <p:cNvPr id="330" name="Plain text Message"/>
          <p:cNvSpPr/>
          <p:nvPr/>
        </p:nvSpPr>
        <p:spPr>
          <a:xfrm>
            <a:off x="9188009" y="3751132"/>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 name="Text Placeholder 2">
            <a:extLst>
              <a:ext uri="{FF2B5EF4-FFF2-40B4-BE49-F238E27FC236}">
                <a16:creationId xmlns:a16="http://schemas.microsoft.com/office/drawing/2014/main" id="{7AEA887F-C6A8-34CF-FE67-A280874AB40A}"/>
              </a:ext>
            </a:extLst>
          </p:cNvPr>
          <p:cNvSpPr>
            <a:spLocks noGrp="1"/>
          </p:cNvSpPr>
          <p:nvPr>
            <p:ph type="body" idx="1"/>
          </p:nvPr>
        </p:nvSpPr>
        <p:spPr/>
        <p:txBody>
          <a:bodyPr/>
          <a:lstStyle/>
          <a:p>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2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28"/>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28"/>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9"/>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9"/>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9"/>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29" grpId="1" animBg="1" advAuto="0"/>
      <p:bldP spid="330"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a:t>32</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39</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40</a:t>
            </a:fld>
            <a:endParaRPr lang="en-US"/>
          </a:p>
        </p:txBody>
      </p:sp>
    </p:spTree>
    <p:extLst>
      <p:ext uri="{BB962C8B-B14F-4D97-AF65-F5344CB8AC3E}">
        <p14:creationId xmlns:p14="http://schemas.microsoft.com/office/powerpoint/2010/main" val="2508270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41</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42</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45</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46</a:t>
            </a:fld>
            <a:endParaRPr lang="en-US"/>
          </a:p>
        </p:txBody>
      </p:sp>
    </p:spTree>
    <p:extLst>
      <p:ext uri="{BB962C8B-B14F-4D97-AF65-F5344CB8AC3E}">
        <p14:creationId xmlns:p14="http://schemas.microsoft.com/office/powerpoint/2010/main" val="4257251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47</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136465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50</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52</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54</a:t>
            </a:fld>
            <a:endParaRPr lang="en-US"/>
          </a:p>
        </p:txBody>
      </p:sp>
    </p:spTree>
    <p:extLst>
      <p:ext uri="{BB962C8B-B14F-4D97-AF65-F5344CB8AC3E}">
        <p14:creationId xmlns:p14="http://schemas.microsoft.com/office/powerpoint/2010/main" val="3390111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44844</TotalTime>
  <Words>7172</Words>
  <Application>Microsoft Macintosh PowerPoint</Application>
  <PresentationFormat>Widescreen</PresentationFormat>
  <Paragraphs>626</Paragraphs>
  <Slides>55</Slides>
  <Notes>49</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8" baseType="lpstr">
      <vt:lpstr>Calibri</vt:lpstr>
      <vt:lpstr>Helvetica Neue</vt:lpstr>
      <vt:lpstr>Avenir Next Regular</vt:lpstr>
      <vt:lpstr>Verdana</vt:lpstr>
      <vt:lpstr>Consolas</vt:lpstr>
      <vt:lpstr>Arial</vt:lpstr>
      <vt:lpstr>Helvetica</vt:lpstr>
      <vt:lpstr>Times New Roman</vt:lpstr>
      <vt:lpstr>Chiller</vt:lpstr>
      <vt:lpstr>Georgia</vt:lpstr>
      <vt:lpstr>Algerian</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Avery?</vt:lpstr>
      <vt:lpstr>How does Avery know that this request is coming from Amazon?</vt:lpstr>
      <vt:lpstr>Encrypt messages with a public key to ensure confidentiality</vt:lpstr>
      <vt:lpstr>Encrypt messages with a private key to ensure integrity</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172</cp:revision>
  <dcterms:created xsi:type="dcterms:W3CDTF">2021-01-07T15:19:22Z</dcterms:created>
  <dcterms:modified xsi:type="dcterms:W3CDTF">2024-03-13T13:57:48Z</dcterms:modified>
</cp:coreProperties>
</file>